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56" r:id="rId5"/>
    <p:sldId id="257" r:id="rId6"/>
    <p:sldId id="259" r:id="rId7"/>
    <p:sldId id="260" r:id="rId8"/>
    <p:sldId id="263" r:id="rId9"/>
    <p:sldId id="265" r:id="rId10"/>
    <p:sldId id="264" r:id="rId11"/>
    <p:sldId id="262" r:id="rId12"/>
  </p:sldIdLst>
  <p:sldSz cx="6858000" cy="9906000" type="A4"/>
  <p:notesSz cx="6742113" cy="9875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55" d="100"/>
          <a:sy n="55" d="100"/>
        </p:scale>
        <p:origin x="2640" y="4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19525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F446B0-AE4E-4015-B6CF-20528953282F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35075"/>
            <a:ext cx="2306637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4688" y="4752975"/>
            <a:ext cx="5392737" cy="38877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380538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19525" y="9380538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0CBA86-103A-4A22-8308-9071A6FE76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6439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CBA86-103A-4A22-8308-9071A6FE7629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5349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9640B-F973-41E7-97AF-125E0F899D96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D33E-93B1-402E-ACD5-F8401DE689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4423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9640B-F973-41E7-97AF-125E0F899D96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D33E-93B1-402E-ACD5-F8401DE689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4095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9640B-F973-41E7-97AF-125E0F899D96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D33E-93B1-402E-ACD5-F8401DE689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1667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9640B-F973-41E7-97AF-125E0F899D96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D33E-93B1-402E-ACD5-F8401DE689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0567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9640B-F973-41E7-97AF-125E0F899D96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D33E-93B1-402E-ACD5-F8401DE689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5313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9640B-F973-41E7-97AF-125E0F899D96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D33E-93B1-402E-ACD5-F8401DE689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3714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9640B-F973-41E7-97AF-125E0F899D96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D33E-93B1-402E-ACD5-F8401DE689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3892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9640B-F973-41E7-97AF-125E0F899D96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D33E-93B1-402E-ACD5-F8401DE689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2997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9640B-F973-41E7-97AF-125E0F899D96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D33E-93B1-402E-ACD5-F8401DE689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1897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9640B-F973-41E7-97AF-125E0F899D96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D33E-93B1-402E-ACD5-F8401DE689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8776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9640B-F973-41E7-97AF-125E0F899D96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D33E-93B1-402E-ACD5-F8401DE689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7706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9640B-F973-41E7-97AF-125E0F899D96}" type="datetimeFigureOut">
              <a:rPr lang="es-ES" smtClean="0"/>
              <a:t>02/10/2023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BD33E-93B1-402E-ACD5-F8401DE689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5264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14DD0A-7166-161C-5BE2-FA3A37F41A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323B6D1-4E5F-3D17-8286-529F0720D2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6" name="Imagen 5" descr="Diagrama&#10;&#10;Descripción generada automáticamente con confianza baja">
            <a:extLst>
              <a:ext uri="{FF2B5EF4-FFF2-40B4-BE49-F238E27FC236}">
                <a16:creationId xmlns:a16="http://schemas.microsoft.com/office/drawing/2014/main" id="{F2D53C07-5C1E-A9DA-E95E-9F7CC264D5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168"/>
            <a:ext cx="6858000" cy="9699664"/>
          </a:xfrm>
          <a:prstGeom prst="rect">
            <a:avLst/>
          </a:prstGeom>
        </p:spPr>
      </p:pic>
      <p:pic>
        <p:nvPicPr>
          <p:cNvPr id="5" name="Imagen 4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FF97183C-A616-D6F4-F688-38D7388920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7" y="220115"/>
            <a:ext cx="6858000" cy="9699664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857250" y="1275069"/>
            <a:ext cx="5143500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b="1" dirty="0">
                <a:solidFill>
                  <a:prstClr val="white"/>
                </a:solidFill>
                <a:cs typeface="Calibri"/>
              </a:rPr>
              <a:t>COCTEL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Al centro para compartir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" sz="1400" dirty="0">
              <a:solidFill>
                <a:prstClr val="white"/>
              </a:solidFill>
              <a:latin typeface="Calibri" panose="020F050202020403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 jamón ibérico de cebo.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Queso manchego curado con lágrimas de </a:t>
            </a:r>
            <a:r>
              <a:rPr lang="es-ES_tradnl" sz="1400" dirty="0" err="1">
                <a:solidFill>
                  <a:prstClr val="white"/>
                </a:solidFill>
                <a:cs typeface="Calibri"/>
              </a:rPr>
              <a:t>Aovera</a:t>
            </a:r>
            <a:r>
              <a:rPr lang="es-ES_tradnl" sz="1400" dirty="0">
                <a:solidFill>
                  <a:prstClr val="white"/>
                </a:solidFill>
                <a:cs typeface="Calibri"/>
              </a:rPr>
              <a:t>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Chupito de salmorejo con virutas de jamón y huevo cocido.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Mini-</a:t>
            </a:r>
            <a:r>
              <a:rPr lang="es-ES_tradnl" sz="1400" dirty="0" err="1">
                <a:solidFill>
                  <a:prstClr val="white"/>
                </a:solidFill>
                <a:cs typeface="Calibri"/>
              </a:rPr>
              <a:t>tostas</a:t>
            </a:r>
            <a:r>
              <a:rPr lang="es-ES_tradnl" sz="1400" dirty="0">
                <a:solidFill>
                  <a:prstClr val="white"/>
                </a:solidFill>
                <a:cs typeface="Calibri"/>
              </a:rPr>
              <a:t> de salmón ahumado con sus encurtidos.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Croquetas variadas.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Taquitos de tortilla de patatas con pimientos de padrón.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 err="1">
                <a:solidFill>
                  <a:prstClr val="white"/>
                </a:solidFill>
                <a:cs typeface="Calibri"/>
              </a:rPr>
              <a:t>Tostas</a:t>
            </a:r>
            <a:r>
              <a:rPr lang="es-ES_tradnl" sz="1400" dirty="0">
                <a:solidFill>
                  <a:prstClr val="white"/>
                </a:solidFill>
                <a:cs typeface="Calibri"/>
              </a:rPr>
              <a:t> de solomillo de cerdo </a:t>
            </a:r>
            <a:r>
              <a:rPr lang="es-ES_tradnl" sz="1400" dirty="0" err="1">
                <a:solidFill>
                  <a:prstClr val="white"/>
                </a:solidFill>
                <a:cs typeface="Calibri"/>
              </a:rPr>
              <a:t>Duroc</a:t>
            </a:r>
            <a:r>
              <a:rPr lang="es-ES_tradnl" sz="1400" dirty="0">
                <a:solidFill>
                  <a:prstClr val="white"/>
                </a:solidFill>
                <a:cs typeface="Calibri"/>
              </a:rPr>
              <a:t> con cebolla caramelizada al Pedro </a:t>
            </a:r>
            <a:r>
              <a:rPr lang="es-ES_tradnl" sz="1400" dirty="0" err="1">
                <a:solidFill>
                  <a:prstClr val="white"/>
                </a:solidFill>
                <a:cs typeface="Calibri"/>
              </a:rPr>
              <a:t>Ximenez</a:t>
            </a: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b="1" dirty="0">
                <a:solidFill>
                  <a:prstClr val="white"/>
                </a:solidFill>
                <a:cs typeface="Calibri"/>
              </a:rPr>
              <a:t>Postre</a:t>
            </a:r>
            <a:endParaRPr lang="es-ES" sz="1400" b="1" dirty="0">
              <a:solidFill>
                <a:prstClr val="white"/>
              </a:solidFill>
              <a:latin typeface="Calibri" panose="020F050202020403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Brocheta de fruta fresca.</a:t>
            </a:r>
            <a:endParaRPr lang="es-ES_tradnl" sz="1400" dirty="0">
              <a:solidFill>
                <a:prstClr val="white"/>
              </a:solidFill>
              <a:latin typeface="Calibri" panose="020F050202020403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Bebida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Agua mineral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Refresco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Cerveza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Vino tinto y blanco de la tierra</a:t>
            </a:r>
          </a:p>
          <a:p>
            <a:pPr lvl="0" algn="ctr"/>
            <a:r>
              <a:rPr lang="es-ES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Cava, Café o infusión</a:t>
            </a:r>
          </a:p>
          <a:p>
            <a:pPr lvl="0" algn="ctr"/>
            <a:br>
              <a:rPr lang="es-ES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precio</a:t>
            </a:r>
            <a:r>
              <a:rPr lang="es-ES_tradnl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 por persona 25,00€ IVA incluido</a:t>
            </a:r>
          </a:p>
          <a:p>
            <a:pPr lvl="0" algn="ctr"/>
            <a:endParaRPr lang="es-ES_tradnl" altLang="es-ES" sz="1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endParaRPr lang="es-ES" altLang="es-ES" sz="1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638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FF97183C-A616-D6F4-F688-38D7388920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168"/>
            <a:ext cx="6858000" cy="9699664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5C3379DD-A796-A8E0-7282-22258B2DC28F}"/>
              </a:ext>
            </a:extLst>
          </p:cNvPr>
          <p:cNvSpPr txBox="1"/>
          <p:nvPr/>
        </p:nvSpPr>
        <p:spPr>
          <a:xfrm>
            <a:off x="558801" y="1358900"/>
            <a:ext cx="5642428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MENÚ 1</a:t>
            </a:r>
            <a:endParaRPr kumimoji="0" lang="es-ES_tradnl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Al centro para compartir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1400" noProof="0" dirty="0">
                <a:solidFill>
                  <a:schemeClr val="bg1"/>
                </a:solidFill>
                <a:latin typeface="Calibri"/>
                <a:cs typeface="Calibri"/>
              </a:rPr>
              <a:t>Jamón de bodega aromatizado al orégano.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Selección de quesos del </a:t>
            </a:r>
            <a:r>
              <a:rPr lang="es-ES_tradnl" sz="1400" dirty="0">
                <a:solidFill>
                  <a:schemeClr val="bg1"/>
                </a:solidFill>
                <a:latin typeface="Calibri"/>
                <a:cs typeface="Calibri"/>
              </a:rPr>
              <a:t>Chef: Trufa, cerveza  y Manchego.</a:t>
            </a: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Ensalada</a:t>
            </a:r>
            <a:r>
              <a:rPr kumimoji="0" lang="es-ES_tradnl" sz="1400" b="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de canónigos con granada y ahumado con vinagreta de pedro </a:t>
            </a:r>
            <a:r>
              <a:rPr lang="es-ES_tradnl" sz="1400" dirty="0">
                <a:solidFill>
                  <a:schemeClr val="bg1"/>
                </a:solidFill>
                <a:latin typeface="Calibri"/>
                <a:cs typeface="Calibri"/>
              </a:rPr>
              <a:t>X</a:t>
            </a:r>
            <a:r>
              <a:rPr kumimoji="0" lang="es-ES_tradnl" sz="1400" b="0" i="0" u="none" strike="noStrike" kern="120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iménez</a:t>
            </a:r>
            <a:r>
              <a:rPr kumimoji="0" lang="es-ES_tradnl" sz="1400" b="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</a:t>
            </a:r>
            <a:endParaRPr lang="es-ES_tradnl" sz="1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Croquetas</a:t>
            </a:r>
            <a:r>
              <a:rPr kumimoji="0" lang="es-ES_tradnl" sz="1400" b="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de pollo y cocido.</a:t>
            </a: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Plato principal (a elegir)</a:t>
            </a:r>
            <a:endParaRPr kumimoji="0" lang="es-E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Medallones de Solomillo Ibérico  a la pimienta con pure de manzana y pimiento de </a:t>
            </a:r>
            <a:r>
              <a:rPr kumimoji="0" lang="es-ES_tradnl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padr</a:t>
            </a:r>
            <a:r>
              <a:rPr lang="es-ES_tradnl" sz="1400" dirty="0" err="1">
                <a:solidFill>
                  <a:schemeClr val="bg1"/>
                </a:solidFill>
                <a:latin typeface="Calibri"/>
                <a:cs typeface="Calibri"/>
              </a:rPr>
              <a:t>ón</a:t>
            </a:r>
            <a:r>
              <a:rPr lang="es-ES_tradnl" sz="1400" dirty="0">
                <a:solidFill>
                  <a:schemeClr val="bg1"/>
                </a:solidFill>
                <a:latin typeface="Calibri"/>
                <a:cs typeface="Calibri"/>
              </a:rPr>
              <a:t>.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Ó</a:t>
            </a: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Dorada a la espalda con patata, verduras y salsa de ajo, con perejil rizado.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Postre</a:t>
            </a:r>
            <a:endParaRPr kumimoji="0" lang="es-E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Brookie</a:t>
            </a: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 </a:t>
            </a:r>
            <a:r>
              <a:rPr kumimoji="0" lang="es-ES_tradnl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finger</a:t>
            </a: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 con helado de Vainilla.</a:t>
            </a: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algn="ctr" eaLnBrk="1" hangingPunct="1"/>
            <a:br>
              <a:rPr lang="es-ES" alt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alt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bebida</a:t>
            </a:r>
          </a:p>
          <a:p>
            <a:pPr algn="ctr" eaLnBrk="1" hangingPunct="1"/>
            <a:r>
              <a:rPr lang="es-ES" alt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Agua,</a:t>
            </a:r>
          </a:p>
          <a:p>
            <a:pPr algn="ctr" eaLnBrk="1" hangingPunct="1"/>
            <a:r>
              <a:rPr lang="es-ES" alt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Vino tinto y blanco</a:t>
            </a:r>
            <a:r>
              <a:rPr lang="es-ES_tradnl" alt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 de la tierra la mancha</a:t>
            </a:r>
            <a:endParaRPr lang="es-ES" altLang="es-ES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s-ES" alt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Cava, Café o infusión</a:t>
            </a:r>
          </a:p>
          <a:p>
            <a:pPr algn="ctr" eaLnBrk="1" hangingPunct="1"/>
            <a:endParaRPr lang="es-ES" altLang="es-ES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s-ES" alt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Precio por persona 38,00€ IVA incluido</a:t>
            </a:r>
          </a:p>
        </p:txBody>
      </p:sp>
    </p:spTree>
    <p:extLst>
      <p:ext uri="{BB962C8B-B14F-4D97-AF65-F5344CB8AC3E}">
        <p14:creationId xmlns:p14="http://schemas.microsoft.com/office/powerpoint/2010/main" val="4244359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FF97183C-A616-D6F4-F688-38D7388920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168"/>
            <a:ext cx="6858000" cy="9699664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E83695CC-283D-2E9D-4E27-51309BFF92C7}"/>
              </a:ext>
            </a:extLst>
          </p:cNvPr>
          <p:cNvSpPr txBox="1"/>
          <p:nvPr/>
        </p:nvSpPr>
        <p:spPr>
          <a:xfrm>
            <a:off x="607786" y="1498189"/>
            <a:ext cx="5642428" cy="6524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MENÚ </a:t>
            </a:r>
            <a:r>
              <a:rPr lang="es-ES_tradnl" sz="1400" b="1" dirty="0">
                <a:solidFill>
                  <a:schemeClr val="bg1"/>
                </a:solidFill>
                <a:latin typeface="Calibri"/>
                <a:cs typeface="Calibri"/>
              </a:rPr>
              <a:t>2</a:t>
            </a:r>
            <a:endParaRPr kumimoji="0" lang="es-ES_tradnl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Al centro para compartir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1400" dirty="0">
                <a:solidFill>
                  <a:schemeClr val="bg1"/>
                </a:solidFill>
                <a:latin typeface="Calibri"/>
                <a:cs typeface="Calibri"/>
              </a:rPr>
              <a:t> Jamón Ibérico.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Selección de quesos del </a:t>
            </a:r>
            <a:r>
              <a:rPr lang="es-ES_tradnl" sz="1400" dirty="0">
                <a:solidFill>
                  <a:schemeClr val="bg1"/>
                </a:solidFill>
                <a:latin typeface="Calibri"/>
                <a:cs typeface="Calibri"/>
              </a:rPr>
              <a:t>Chef: Trufa, cerveza  y Manchego.</a:t>
            </a: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1400" noProof="0" dirty="0">
                <a:solidFill>
                  <a:schemeClr val="bg1"/>
                </a:solidFill>
                <a:latin typeface="Calibri"/>
                <a:cs typeface="Calibri"/>
              </a:rPr>
              <a:t>Calamares  a la andaluza con salsa Ali olí.</a:t>
            </a: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1400" dirty="0">
                <a:solidFill>
                  <a:schemeClr val="bg1"/>
                </a:solidFill>
                <a:latin typeface="Calibri"/>
                <a:cs typeface="Calibri"/>
              </a:rPr>
              <a:t>Ensalada de bacalao con cítricos y nueces.</a:t>
            </a: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Plato principal (a elegir)</a:t>
            </a:r>
            <a:endParaRPr kumimoji="0" lang="es-E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Secreto </a:t>
            </a:r>
            <a:r>
              <a:rPr lang="es-ES_tradnl" sz="1400" dirty="0">
                <a:solidFill>
                  <a:schemeClr val="bg1"/>
                </a:solidFill>
                <a:latin typeface="Calibri"/>
                <a:cs typeface="Calibri"/>
              </a:rPr>
              <a:t>confitado a baja temperatura con sinfonía de pimientos, patatas y salsa Española.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Ó</a:t>
            </a: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Corvina al horno sobre salsa de Marisco</a:t>
            </a:r>
            <a:r>
              <a:rPr kumimoji="0" lang="es-ES_tradnl" sz="1400" b="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y verduritas de la huerta.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Postre</a:t>
            </a:r>
            <a:endParaRPr kumimoji="0" lang="es-E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Tarta de zanahoria y coco  con helado de Vainilla.</a:t>
            </a: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algn="ctr" eaLnBrk="1" hangingPunct="1"/>
            <a:br>
              <a:rPr lang="es-ES" alt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_tradnl" alt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ES" altLang="es-ES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s-ES" alt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Bebidas</a:t>
            </a:r>
          </a:p>
          <a:p>
            <a:pPr algn="ctr" eaLnBrk="1" hangingPunct="1"/>
            <a:r>
              <a:rPr lang="es-ES" alt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Agua mineral</a:t>
            </a:r>
          </a:p>
          <a:p>
            <a:pPr algn="ctr" eaLnBrk="1" hangingPunct="1"/>
            <a:r>
              <a:rPr lang="es-ES" alt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solar viejo crianza y </a:t>
            </a:r>
            <a:r>
              <a:rPr lang="es-ES" altLang="es-ES" sz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paramus</a:t>
            </a:r>
            <a:r>
              <a:rPr lang="es-ES" alt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blanco</a:t>
            </a:r>
          </a:p>
          <a:p>
            <a:pPr algn="ctr" eaLnBrk="1" hangingPunct="1"/>
            <a:r>
              <a:rPr lang="es-ES" alt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Cava, Café o infusión</a:t>
            </a:r>
          </a:p>
          <a:p>
            <a:pPr algn="ctr" eaLnBrk="1" hangingPunct="1"/>
            <a:endParaRPr lang="es-ES" altLang="es-ES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s-ES" alt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Precio por persona 55,00€ IVA incluido</a:t>
            </a:r>
          </a:p>
        </p:txBody>
      </p:sp>
    </p:spTree>
    <p:extLst>
      <p:ext uri="{BB962C8B-B14F-4D97-AF65-F5344CB8AC3E}">
        <p14:creationId xmlns:p14="http://schemas.microsoft.com/office/powerpoint/2010/main" val="2753075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FF97183C-A616-D6F4-F688-38D7388920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168"/>
            <a:ext cx="6858000" cy="9699664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E83695CC-283D-2E9D-4E27-51309BFF92C7}"/>
              </a:ext>
            </a:extLst>
          </p:cNvPr>
          <p:cNvSpPr txBox="1"/>
          <p:nvPr/>
        </p:nvSpPr>
        <p:spPr>
          <a:xfrm>
            <a:off x="607786" y="1498189"/>
            <a:ext cx="5642428" cy="71711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MENÚ </a:t>
            </a:r>
            <a:r>
              <a:rPr lang="es-ES_tradnl" sz="1400" b="1" dirty="0">
                <a:solidFill>
                  <a:schemeClr val="bg1"/>
                </a:solidFill>
                <a:latin typeface="Calibri"/>
                <a:cs typeface="Calibri"/>
              </a:rPr>
              <a:t>3</a:t>
            </a:r>
            <a:endParaRPr kumimoji="0" lang="es-ES_tradnl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Al centro para compartir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1400" dirty="0" err="1">
                <a:solidFill>
                  <a:schemeClr val="bg1"/>
                </a:solidFill>
                <a:latin typeface="Calibri"/>
                <a:cs typeface="Calibri"/>
              </a:rPr>
              <a:t>Grisines</a:t>
            </a:r>
            <a:r>
              <a:rPr lang="es-ES_tradnl" sz="1400" dirty="0">
                <a:solidFill>
                  <a:schemeClr val="bg1"/>
                </a:solidFill>
                <a:latin typeface="Calibri"/>
                <a:cs typeface="Calibri"/>
              </a:rPr>
              <a:t> con Jamón Ibérico.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Selección de quesos del </a:t>
            </a:r>
            <a:r>
              <a:rPr lang="es-ES_tradnl" sz="1400" dirty="0">
                <a:solidFill>
                  <a:schemeClr val="bg1"/>
                </a:solidFill>
                <a:latin typeface="Calibri"/>
                <a:cs typeface="Calibri"/>
              </a:rPr>
              <a:t>Chef: Trufa, cerveza  y Manchego.</a:t>
            </a: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Ensalada de salmón ahumado con vinagreta de yogur y toque de eneldo.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s-ES_tradnl" sz="1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s-ES_tradnl" sz="1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Entrante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1400" dirty="0">
                <a:solidFill>
                  <a:schemeClr val="bg1"/>
                </a:solidFill>
                <a:latin typeface="Calibri"/>
                <a:cs typeface="Calibri"/>
              </a:rPr>
              <a:t>Tartar de vieira sobre crema de guisantes aromatizada a la menta.</a:t>
            </a: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Plato principal (a elegir)</a:t>
            </a:r>
            <a:endParaRPr kumimoji="0" lang="es-E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Rabo de toro a baja temperatura con vino tinto de la </a:t>
            </a:r>
            <a:r>
              <a:rPr lang="es-ES_tradnl" sz="1400" dirty="0">
                <a:solidFill>
                  <a:schemeClr val="bg1"/>
                </a:solidFill>
                <a:latin typeface="Calibri"/>
                <a:cs typeface="Calibri"/>
              </a:rPr>
              <a:t>Mancha y puré de patatas.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Ó</a:t>
            </a: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1400" noProof="0" dirty="0">
                <a:solidFill>
                  <a:schemeClr val="bg1"/>
                </a:solidFill>
                <a:latin typeface="Calibri"/>
                <a:cs typeface="Calibri"/>
              </a:rPr>
              <a:t>Suprema de</a:t>
            </a: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Merluza </a:t>
            </a:r>
            <a:r>
              <a:rPr lang="es-ES_tradnl" sz="1400" dirty="0">
                <a:solidFill>
                  <a:schemeClr val="bg1"/>
                </a:solidFill>
                <a:latin typeface="Calibri"/>
                <a:cs typeface="Calibri"/>
              </a:rPr>
              <a:t>a la Bilbaína con su guarnición de verduritas de la huerta.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Postre</a:t>
            </a:r>
            <a:endParaRPr kumimoji="0" lang="es-E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Soufflé fiord al </a:t>
            </a:r>
            <a:r>
              <a:rPr kumimoji="0" lang="es-ES_tradnl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latte</a:t>
            </a: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nube con con helado de Vainilla.</a:t>
            </a:r>
            <a:endParaRPr kumimoji="0" lang="es-ES_tradnl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algn="ctr" eaLnBrk="1" hangingPunct="1"/>
            <a:br>
              <a:rPr lang="es-ES" alt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_tradnl" alt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bebidas</a:t>
            </a:r>
          </a:p>
          <a:p>
            <a:pPr algn="ctr" eaLnBrk="1" hangingPunct="1"/>
            <a:r>
              <a:rPr lang="es-ES_tradnl" alt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Agua mineral</a:t>
            </a:r>
          </a:p>
          <a:p>
            <a:pPr algn="ctr" eaLnBrk="1" hangingPunct="1"/>
            <a:r>
              <a:rPr lang="es-ES_tradnl" alt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Solar viejo reserva y  blanco del Penedés</a:t>
            </a:r>
          </a:p>
          <a:p>
            <a:pPr algn="ctr" eaLnBrk="1" hangingPunct="1"/>
            <a:r>
              <a:rPr lang="es-ES_tradnl" alt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Cava, Café o infusión</a:t>
            </a:r>
          </a:p>
          <a:p>
            <a:pPr algn="ctr" eaLnBrk="1" hangingPunct="1"/>
            <a:endParaRPr lang="es-ES_tradnl" altLang="es-ES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s-ES" alt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Precio por persona 59,00€ IVA incluido</a:t>
            </a:r>
          </a:p>
          <a:p>
            <a:pPr algn="ctr" eaLnBrk="1" hangingPunct="1"/>
            <a:endParaRPr lang="es-ES" altLang="es-ES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777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FF97183C-A616-D6F4-F688-38D7388920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168"/>
            <a:ext cx="6858000" cy="9699664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5C3379DD-A796-A8E0-7282-22258B2DC28F}"/>
              </a:ext>
            </a:extLst>
          </p:cNvPr>
          <p:cNvSpPr txBox="1"/>
          <p:nvPr/>
        </p:nvSpPr>
        <p:spPr>
          <a:xfrm>
            <a:off x="558801" y="1358900"/>
            <a:ext cx="5642428" cy="71404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b="1" dirty="0">
                <a:solidFill>
                  <a:prstClr val="white"/>
                </a:solidFill>
                <a:cs typeface="Calibri"/>
              </a:rPr>
              <a:t>MENÚ  vegano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Al centro para compartir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" sz="1400" dirty="0">
              <a:solidFill>
                <a:prstClr val="white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Croquetas de espinacas.</a:t>
            </a:r>
            <a:endParaRPr lang="es-ES" sz="1400" dirty="0">
              <a:solidFill>
                <a:prstClr val="white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Dados de queso Manchego en aceite y romero a acompañado con nueces.</a:t>
            </a:r>
            <a:endParaRPr lang="es-ES_tradnl" sz="1400" dirty="0">
              <a:solidFill>
                <a:prstClr val="white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Ensalada bulgur y frutos secos.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Entrante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Canelón de verdura envuelto en calabacín.</a:t>
            </a:r>
            <a:endParaRPr lang="es-ES_tradnl" sz="1400" dirty="0">
              <a:solidFill>
                <a:prstClr val="white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b="1" dirty="0">
                <a:solidFill>
                  <a:prstClr val="white"/>
                </a:solidFill>
                <a:cs typeface="Calibri"/>
              </a:rPr>
              <a:t>Plato principal (a elegir)</a:t>
            </a:r>
            <a:endParaRPr lang="es-ES" sz="1400" b="1" dirty="0">
              <a:solidFill>
                <a:prstClr val="white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Tofu a la plancha sobre cebolla caramelizada patatas y pimiento de padrón.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" sz="1400" dirty="0">
              <a:solidFill>
                <a:prstClr val="white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 err="1">
                <a:solidFill>
                  <a:prstClr val="white"/>
                </a:solidFill>
                <a:cs typeface="Calibri"/>
              </a:rPr>
              <a:t>Ó</a:t>
            </a: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" sz="1400" dirty="0">
              <a:solidFill>
                <a:prstClr val="white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Hamburguesa de coliflor y queso con puré de patatas.</a:t>
            </a:r>
            <a:endParaRPr lang="es-ES" sz="1400" dirty="0">
              <a:solidFill>
                <a:prstClr val="white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b="1" dirty="0">
                <a:solidFill>
                  <a:prstClr val="white"/>
                </a:solidFill>
                <a:cs typeface="Calibri"/>
              </a:rPr>
              <a:t>Postre</a:t>
            </a:r>
            <a:endParaRPr lang="es-ES" sz="1400" b="1" dirty="0">
              <a:solidFill>
                <a:prstClr val="white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 err="1">
                <a:solidFill>
                  <a:prstClr val="white"/>
                </a:solidFill>
                <a:cs typeface="Calibri"/>
              </a:rPr>
              <a:t>Arta</a:t>
            </a:r>
            <a:r>
              <a:rPr lang="es-ES_tradnl" sz="1400" dirty="0">
                <a:solidFill>
                  <a:prstClr val="white"/>
                </a:solidFill>
                <a:cs typeface="Calibri"/>
              </a:rPr>
              <a:t> de manzana vegana con helado de Vainilla.</a:t>
            </a:r>
            <a:endParaRPr lang="es-ES_tradnl" sz="1400" dirty="0">
              <a:solidFill>
                <a:prstClr val="white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algn="ctr"/>
            <a:br>
              <a:rPr lang="es-ES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bebidas</a:t>
            </a:r>
          </a:p>
          <a:p>
            <a:pPr algn="ctr"/>
            <a:r>
              <a:rPr lang="es-ES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Agua mineral</a:t>
            </a:r>
          </a:p>
          <a:p>
            <a:pPr algn="ctr"/>
            <a:r>
              <a:rPr lang="es-ES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Vino tinto y blanco de la tierra de castilla</a:t>
            </a:r>
          </a:p>
          <a:p>
            <a:pPr algn="ctr"/>
            <a:r>
              <a:rPr lang="es-ES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Cava, Café o infusión</a:t>
            </a:r>
          </a:p>
          <a:p>
            <a:pPr algn="ctr"/>
            <a:endParaRPr lang="es-ES" altLang="es-ES" sz="1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Precio por persona 35,00€ IVA incluido</a:t>
            </a:r>
          </a:p>
          <a:p>
            <a:pPr algn="ctr"/>
            <a:r>
              <a:rPr lang="es-ES_tradnl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ES" altLang="es-ES" sz="1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altLang="es-ES" sz="1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941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FF97183C-A616-D6F4-F688-38D7388920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168"/>
            <a:ext cx="6858000" cy="9699664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E83695CC-283D-2E9D-4E27-51309BFF92C7}"/>
              </a:ext>
            </a:extLst>
          </p:cNvPr>
          <p:cNvSpPr txBox="1"/>
          <p:nvPr/>
        </p:nvSpPr>
        <p:spPr>
          <a:xfrm>
            <a:off x="607786" y="1498189"/>
            <a:ext cx="5642428" cy="71711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b="1" dirty="0">
                <a:solidFill>
                  <a:prstClr val="white"/>
                </a:solidFill>
                <a:cs typeface="Calibri"/>
              </a:rPr>
              <a:t>MENÚ 3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Al centro para compartir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" sz="1400" dirty="0">
              <a:solidFill>
                <a:prstClr val="white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 err="1">
                <a:solidFill>
                  <a:prstClr val="white"/>
                </a:solidFill>
                <a:cs typeface="Calibri"/>
              </a:rPr>
              <a:t>Grisines</a:t>
            </a:r>
            <a:r>
              <a:rPr lang="es-ES_tradnl" sz="1400" dirty="0">
                <a:solidFill>
                  <a:prstClr val="white"/>
                </a:solidFill>
                <a:cs typeface="Calibri"/>
              </a:rPr>
              <a:t> con Jamón Ibérico.</a:t>
            </a:r>
            <a:endParaRPr lang="es-ES" sz="1400" dirty="0">
              <a:solidFill>
                <a:prstClr val="white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Selección de quesos del Chef: Trufa, cerveza  y Manchego.</a:t>
            </a:r>
            <a:endParaRPr lang="es-ES_tradnl" sz="1400" dirty="0">
              <a:solidFill>
                <a:prstClr val="white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Ensalada de salmón ahumado con vinagreta de yogur y toque de eneldo.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Entrante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Tartar de vieira sobre crema de guisantes aromatizada a la menta.</a:t>
            </a:r>
            <a:endParaRPr lang="es-ES_tradnl" sz="1400" dirty="0">
              <a:solidFill>
                <a:prstClr val="white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b="1" dirty="0">
                <a:solidFill>
                  <a:prstClr val="white"/>
                </a:solidFill>
                <a:cs typeface="Calibri"/>
              </a:rPr>
              <a:t>Plato principal (a elegir)</a:t>
            </a:r>
            <a:endParaRPr lang="es-ES" sz="1400" b="1" dirty="0">
              <a:solidFill>
                <a:prstClr val="white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b="1" dirty="0">
              <a:solidFill>
                <a:prstClr val="white"/>
              </a:solidFill>
              <a:cs typeface="Calibri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Rabo de toro a baja temperatura con vino tinto de la Mancha y puré de patatas.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" sz="1400" dirty="0">
              <a:solidFill>
                <a:prstClr val="white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 err="1">
                <a:solidFill>
                  <a:prstClr val="white"/>
                </a:solidFill>
                <a:cs typeface="Calibri"/>
              </a:rPr>
              <a:t>Ó</a:t>
            </a: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" sz="1400" dirty="0">
              <a:solidFill>
                <a:prstClr val="white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Suprema de Merluza a la Bilbaína con su guarnición de verduritas de la huerta.</a:t>
            </a:r>
            <a:endParaRPr lang="es-ES" sz="1400" dirty="0">
              <a:solidFill>
                <a:prstClr val="white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b="1" dirty="0">
                <a:solidFill>
                  <a:prstClr val="white"/>
                </a:solidFill>
                <a:cs typeface="Calibri"/>
              </a:rPr>
              <a:t>Postre</a:t>
            </a:r>
            <a:endParaRPr lang="es-ES" sz="1400" b="1" dirty="0">
              <a:solidFill>
                <a:prstClr val="white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Soufflé fiord al </a:t>
            </a:r>
            <a:r>
              <a:rPr lang="es-ES_tradnl" sz="1400" dirty="0" err="1">
                <a:solidFill>
                  <a:prstClr val="white"/>
                </a:solidFill>
                <a:cs typeface="Calibri"/>
              </a:rPr>
              <a:t>latte</a:t>
            </a:r>
            <a:r>
              <a:rPr lang="es-ES_tradnl" sz="1400" dirty="0">
                <a:solidFill>
                  <a:prstClr val="white"/>
                </a:solidFill>
                <a:cs typeface="Calibri"/>
              </a:rPr>
              <a:t> nube con con helado de Vainilla.</a:t>
            </a:r>
            <a:endParaRPr lang="es-ES_tradnl" sz="1400" dirty="0">
              <a:solidFill>
                <a:prstClr val="white"/>
              </a:solidFill>
            </a:endParaRPr>
          </a:p>
          <a:p>
            <a:pPr algn="ctr"/>
            <a:br>
              <a:rPr lang="es-ES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_tradnl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bebidas</a:t>
            </a:r>
          </a:p>
          <a:p>
            <a:pPr algn="ctr"/>
            <a:r>
              <a:rPr lang="es-ES_tradnl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Agua mineral</a:t>
            </a:r>
          </a:p>
          <a:p>
            <a:pPr algn="ctr"/>
            <a:r>
              <a:rPr lang="es-ES_tradnl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Solar viejo reserva y blanco del penedés</a:t>
            </a:r>
          </a:p>
          <a:p>
            <a:pPr algn="ctr"/>
            <a:r>
              <a:rPr lang="es-ES_tradnl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Cava, Café o infusión</a:t>
            </a:r>
          </a:p>
          <a:p>
            <a:pPr algn="ctr"/>
            <a:endParaRPr lang="es-ES_tradnl" altLang="es-ES" sz="1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_tradnl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Precio por persona 50,00€ IVA incluido </a:t>
            </a:r>
            <a:endParaRPr lang="es-ES" altLang="es-ES" sz="1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altLang="es-ES" sz="1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982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14DD0A-7166-161C-5BE2-FA3A37F41A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323B6D1-4E5F-3D17-8286-529F0720D2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6" name="Imagen 5" descr="Diagrama&#10;&#10;Descripción generada automáticamente con confianza baja">
            <a:extLst>
              <a:ext uri="{FF2B5EF4-FFF2-40B4-BE49-F238E27FC236}">
                <a16:creationId xmlns:a16="http://schemas.microsoft.com/office/drawing/2014/main" id="{F2D53C07-5C1E-A9DA-E95E-9F7CC264D5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168"/>
            <a:ext cx="6858000" cy="9699664"/>
          </a:xfrm>
          <a:prstGeom prst="rect">
            <a:avLst/>
          </a:prstGeom>
        </p:spPr>
      </p:pic>
      <p:pic>
        <p:nvPicPr>
          <p:cNvPr id="5" name="Imagen 4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FF97183C-A616-D6F4-F688-38D7388920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7" y="220115"/>
            <a:ext cx="6858000" cy="9699664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857250" y="1275069"/>
            <a:ext cx="5143500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b="1" dirty="0">
                <a:solidFill>
                  <a:prstClr val="white"/>
                </a:solidFill>
                <a:cs typeface="Calibri"/>
              </a:rPr>
              <a:t>COCTEL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Al centro para compartir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" sz="1400" dirty="0">
              <a:solidFill>
                <a:prstClr val="white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 err="1">
                <a:solidFill>
                  <a:prstClr val="white"/>
                </a:solidFill>
                <a:cs typeface="Calibri"/>
              </a:rPr>
              <a:t>Gresisnis</a:t>
            </a:r>
            <a:r>
              <a:rPr lang="es-ES_tradnl" sz="1400" dirty="0">
                <a:solidFill>
                  <a:prstClr val="white"/>
                </a:solidFill>
                <a:cs typeface="Calibri"/>
              </a:rPr>
              <a:t> con jamón ibérico.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Selección de quesos del Chef ( Trufa, Cerveza y Manchego).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Variado de Mini croquetas: Perdiz y chipirón.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Pan payes de cereales con salmón ahumado, alga </a:t>
            </a:r>
            <a:r>
              <a:rPr lang="es-ES_tradnl" sz="1400" dirty="0" err="1">
                <a:solidFill>
                  <a:prstClr val="white"/>
                </a:solidFill>
                <a:cs typeface="Calibri"/>
              </a:rPr>
              <a:t>wakame</a:t>
            </a:r>
            <a:r>
              <a:rPr lang="es-ES_tradnl" sz="1400" dirty="0">
                <a:solidFill>
                  <a:prstClr val="white"/>
                </a:solidFill>
                <a:cs typeface="Calibri"/>
              </a:rPr>
              <a:t> ,pepino y salsa de eneldo.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Surtido de buñuelos ( Bacalao, Verduras y Gambas).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Mini conos salados con mermelada de tomate, pate de pato y frutos secos.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Tartaleta de ensaladilla de ahumados.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Brocheta de pollo </a:t>
            </a:r>
            <a:r>
              <a:rPr lang="es-ES_tradnl" sz="1400" dirty="0" err="1">
                <a:solidFill>
                  <a:prstClr val="white"/>
                </a:solidFill>
                <a:cs typeface="Calibri"/>
              </a:rPr>
              <a:t>Yakitori</a:t>
            </a:r>
            <a:r>
              <a:rPr lang="es-ES_tradnl" sz="1400" dirty="0">
                <a:solidFill>
                  <a:prstClr val="white"/>
                </a:solidFill>
                <a:cs typeface="Calibri"/>
              </a:rPr>
              <a:t> con salsa de soja.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Taquitos de tortilla con pimientos de padrón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Calamares a la Andaluza con salsa alioli.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Mini burgués de pan brioche con cebolla caramelizada y solomillo ibérico.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b="1" dirty="0">
                <a:solidFill>
                  <a:prstClr val="white"/>
                </a:solidFill>
                <a:cs typeface="Calibri"/>
              </a:rPr>
              <a:t>Postre</a:t>
            </a:r>
            <a:endParaRPr lang="es-ES" sz="1400" b="1" dirty="0">
              <a:solidFill>
                <a:prstClr val="white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 err="1">
                <a:solidFill>
                  <a:prstClr val="white"/>
                </a:solidFill>
                <a:cs typeface="Calibri"/>
              </a:rPr>
              <a:t>Tartar</a:t>
            </a:r>
            <a:r>
              <a:rPr lang="es-ES_tradnl" sz="1400" dirty="0">
                <a:solidFill>
                  <a:prstClr val="white"/>
                </a:solidFill>
                <a:cs typeface="Calibri"/>
              </a:rPr>
              <a:t>   de frutos  rojos con   queso mascarpone.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Brocheta de fruta fresca.</a:t>
            </a:r>
            <a:endParaRPr lang="es-ES_tradnl" sz="1400" dirty="0">
              <a:solidFill>
                <a:prstClr val="white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Bebida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Agua mineral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Refresco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Cerveza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Vino tinto y blanco de la Tierra Castilla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Copa de cava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s-ES_tradnl" sz="1400" dirty="0">
              <a:solidFill>
                <a:prstClr val="white"/>
              </a:solidFill>
              <a:cs typeface="Calibri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1400" dirty="0">
                <a:solidFill>
                  <a:prstClr val="white"/>
                </a:solidFill>
                <a:cs typeface="Calibri"/>
              </a:rPr>
              <a:t>Precio por persona 38,00€ IVA incluido</a:t>
            </a:r>
          </a:p>
          <a:p>
            <a:pPr algn="ctr"/>
            <a:br>
              <a:rPr lang="es-ES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_tradnl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ES" altLang="es-ES" sz="1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6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Diagrama, Esquemático&#10;&#10;Descripción generada automáticamente con confianza media">
            <a:extLst>
              <a:ext uri="{FF2B5EF4-FFF2-40B4-BE49-F238E27FC236}">
                <a16:creationId xmlns:a16="http://schemas.microsoft.com/office/drawing/2014/main" id="{12A823FA-99E1-7DEA-3D55-DBCF8E8905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698" y="0"/>
            <a:ext cx="6858000" cy="9699664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F6169DC8-E5C1-0DDE-8578-BB1861F262CC}"/>
              </a:ext>
            </a:extLst>
          </p:cNvPr>
          <p:cNvSpPr txBox="1"/>
          <p:nvPr/>
        </p:nvSpPr>
        <p:spPr>
          <a:xfrm>
            <a:off x="740228" y="6045199"/>
            <a:ext cx="3249881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s-ES" altLang="es-ES" sz="1400" dirty="0">
                <a:solidFill>
                  <a:prstClr val="white"/>
                </a:solidFill>
                <a:cs typeface="Arial" panose="020B0604020202020204" pitchFamily="34" charset="0"/>
              </a:rPr>
              <a:t>Sercotel Alfonso VI</a:t>
            </a:r>
          </a:p>
          <a:p>
            <a:pPr>
              <a:defRPr/>
            </a:pPr>
            <a:r>
              <a:rPr lang="es-ES" altLang="es-ES" sz="1400" dirty="0">
                <a:solidFill>
                  <a:prstClr val="white"/>
                </a:solidFill>
                <a:cs typeface="Arial" panose="020B0604020202020204" pitchFamily="34" charset="0"/>
              </a:rPr>
              <a:t>Cuesta de los capuchinos 2</a:t>
            </a:r>
          </a:p>
          <a:p>
            <a:pPr>
              <a:defRPr/>
            </a:pPr>
            <a:r>
              <a:rPr lang="es-ES" altLang="es-ES" sz="1400" dirty="0">
                <a:solidFill>
                  <a:prstClr val="white"/>
                </a:solidFill>
                <a:cs typeface="Arial" panose="020B0604020202020204" pitchFamily="34" charset="0"/>
              </a:rPr>
              <a:t>925 222 600</a:t>
            </a:r>
          </a:p>
          <a:p>
            <a:pPr>
              <a:defRPr/>
            </a:pPr>
            <a:r>
              <a:rPr lang="es-ES" altLang="es-ES" sz="1400" dirty="0">
                <a:solidFill>
                  <a:prstClr val="white"/>
                </a:solidFill>
                <a:cs typeface="Arial" panose="020B0604020202020204" pitchFamily="34" charset="0"/>
              </a:rPr>
              <a:t>info@hotelalfonsovi.com</a:t>
            </a:r>
          </a:p>
          <a:p>
            <a:endParaRPr lang="es-ES" altLang="es-ES" sz="1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Sercotel Toledo Renacimiento</a:t>
            </a:r>
          </a:p>
          <a:p>
            <a:r>
              <a:rPr lang="es-ES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C/Marqués de </a:t>
            </a:r>
            <a:r>
              <a:rPr lang="es-ES" altLang="es-ES" sz="12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Medigorría</a:t>
            </a:r>
            <a:r>
              <a:rPr lang="es-ES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10</a:t>
            </a:r>
          </a:p>
          <a:p>
            <a:r>
              <a:rPr lang="es-ES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925 284 129</a:t>
            </a:r>
          </a:p>
          <a:p>
            <a:r>
              <a:rPr lang="es-ES" altLang="es-ES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reservas@sercoteltoledorenacimiento.com</a:t>
            </a:r>
          </a:p>
        </p:txBody>
      </p:sp>
    </p:spTree>
    <p:extLst>
      <p:ext uri="{BB962C8B-B14F-4D97-AF65-F5344CB8AC3E}">
        <p14:creationId xmlns:p14="http://schemas.microsoft.com/office/powerpoint/2010/main" val="15704642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4cf170d-1ea3-47d4-a9e2-0755089d329d" xsi:nil="true"/>
    <lcf76f155ced4ddcb4097134ff3c332f xmlns="41959272-6a8b-41f5-8157-c8fbd437e73e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7073C2514C6A54EAB36C2497736CB3C" ma:contentTypeVersion="13" ma:contentTypeDescription="Crear nuevo documento." ma:contentTypeScope="" ma:versionID="a1243b3cefcfaf30725a8d7855748d98">
  <xsd:schema xmlns:xsd="http://www.w3.org/2001/XMLSchema" xmlns:xs="http://www.w3.org/2001/XMLSchema" xmlns:p="http://schemas.microsoft.com/office/2006/metadata/properties" xmlns:ns2="34cf170d-1ea3-47d4-a9e2-0755089d329d" xmlns:ns3="41959272-6a8b-41f5-8157-c8fbd437e73e" targetNamespace="http://schemas.microsoft.com/office/2006/metadata/properties" ma:root="true" ma:fieldsID="bde7d909674edd9366f757c89a2c6b7d" ns2:_="" ns3:_="">
    <xsd:import namespace="34cf170d-1ea3-47d4-a9e2-0755089d329d"/>
    <xsd:import namespace="41959272-6a8b-41f5-8157-c8fbd437e73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cf170d-1ea3-47d4-a9e2-0755089d329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30d9676f-2a4b-4726-a130-9193f552beef}" ma:internalName="TaxCatchAll" ma:showField="CatchAllData" ma:web="34cf170d-1ea3-47d4-a9e2-0755089d329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959272-6a8b-41f5-8157-c8fbd437e7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Etiquetas de imagen" ma:readOnly="false" ma:fieldId="{5cf76f15-5ced-4ddc-b409-7134ff3c332f}" ma:taxonomyMulti="true" ma:sspId="9a7c8bfa-aebe-45be-b1b6-3477656fd5c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BF3F28C-1B12-4289-AD42-E7825F4D3D90}">
  <ds:schemaRefs>
    <ds:schemaRef ds:uri="http://purl.org/dc/dcmitype/"/>
    <ds:schemaRef ds:uri="http://purl.org/dc/elements/1.1/"/>
    <ds:schemaRef ds:uri="http://schemas.microsoft.com/office/2006/metadata/properties"/>
    <ds:schemaRef ds:uri="34cf170d-1ea3-47d4-a9e2-0755089d329d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41959272-6a8b-41f5-8157-c8fbd437e73e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9F20CD2-CCF0-485C-99C5-AFEBBD9683FC}"/>
</file>

<file path=customXml/itemProps3.xml><?xml version="1.0" encoding="utf-8"?>
<ds:datastoreItem xmlns:ds="http://schemas.openxmlformats.org/officeDocument/2006/customXml" ds:itemID="{FCAC8A94-B9F3-4B71-9513-F1B3BD775B3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650</TotalTime>
  <Words>861</Words>
  <Application>Microsoft Office PowerPoint</Application>
  <PresentationFormat>A4 (210 x 297 mm)</PresentationFormat>
  <Paragraphs>207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 Colominas - Sercotel Hotel Group</dc:creator>
  <cp:lastModifiedBy>Andres Lombardia - Direccion Sercotel Toledo Renacimiento</cp:lastModifiedBy>
  <cp:revision>39</cp:revision>
  <cp:lastPrinted>2023-09-12T09:32:48Z</cp:lastPrinted>
  <dcterms:created xsi:type="dcterms:W3CDTF">2023-06-02T08:05:17Z</dcterms:created>
  <dcterms:modified xsi:type="dcterms:W3CDTF">2023-10-02T11:40:42Z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0x01010067073C2514C6A54EAB36C2497736CB3C</vt:lpwstr>
  </property>
</Properties>
</file>